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C6F9ECB-9CE7-C7FA-ED7B-200469434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FC5A6217-90B6-8BCC-A25F-10C8F664E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3B2FDC8-8930-54C6-5E8E-917B5666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18BDD630-1DA6-39BB-17D8-5E9A5FE6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D533B79-9FF3-BF50-CC7E-51DD56D2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129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019E298-D590-F50F-579B-EBF0255C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765E48EE-2398-0787-6AAB-E654F0B43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28D58FA8-0738-D8AF-3F62-83A1A516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FD4214E-DC38-9743-64BE-984F86ED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910B198-3889-AD5F-0573-EF35BAF6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952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4B6DB8A9-5A70-FFAF-A619-3846871DA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28F5FEB7-116E-AAB5-762F-80CCBAC39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35120C5-4542-33EF-ED79-F7250C67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9EC54097-A7D1-8B24-BE7D-EE96CF1A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ED83C88E-0744-7803-58BB-CAC4C06E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5240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5675C2A-2295-5FDC-F36F-34E19A6D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A92BE85-11B5-0B50-5752-46EDF1D42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99FAB9F9-CE1A-A820-3BBF-F875756A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FF4B9276-EB5F-C769-4D59-D4D55E0A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78AD77E-3FF4-5D7D-97B2-50D6C680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4372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2C528F-DF12-5536-CB7B-9CE7365D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CEEE3E1B-2556-8C5F-FE83-3C661293D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15A3104-FCCD-E367-EB74-F0D6D8B2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9BE5E797-8D31-75B1-6BF2-2D12BCBC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454BE97-8B41-B0CD-9D4C-EC4138F5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7972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C6731B9-4DC9-DE55-EAC3-7B8E5AED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3AEF013-C1DE-4CEF-D057-D09A65CF7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15553FF9-B716-8538-E3AB-30C3F6E1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86583BCF-9877-C790-E2C2-9C0D6950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305E5461-5584-3FAE-AEE4-AFE37FC9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B10A9472-060E-0E5E-9C52-F020E389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6220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BE7A89-BCE1-BEB3-1C5E-73D1D1BE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42D0DF3D-698B-9368-F6D5-7506CA469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55EEE3E6-4341-D99F-183C-9EBB5D8B2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DD117845-7103-B189-5520-1B21C744E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5E08B979-6444-5B13-EA7A-F3BB77D13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9E7CC28A-CF2A-6F0B-271B-B034E78E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1942AE28-8AE5-4FDA-5767-C3F7A980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15E3C8EC-D208-8B79-53B3-F2E6EEA7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13156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E6BC5B1-7765-6D66-8CA0-4504D01A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3362096A-BF4B-D58D-88EC-9BE8CBBDE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98412F55-9271-C1A2-B0C8-767B2D82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B5E079C8-8043-0C24-CCE4-7AF12FC4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7300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60756262-6F6F-CF22-C946-058F2A0E2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270F71A0-FE15-602C-3BFA-232CABB1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2EB8E022-04DF-49AE-9C91-5ACABB80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7821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433130F-0FDF-CFDE-00FB-217297275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2F730A3-5D44-0210-A7E1-6E883844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18958FD6-EB10-0D52-BB0B-8BA752689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8DCBFF89-9EE7-C628-7E49-A5E3F162D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24B5023E-1BD9-908B-FA43-54C15812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2182509-0FF0-4966-03E0-359E3241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05341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B3F3A62-0D78-5DBD-F4A4-45302097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2156FFB2-3DF7-65F5-4088-589FEB619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E7AC9A1D-0012-0E78-AF71-8C738EB51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7D007F25-B092-4D30-FD83-4D9CC896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B89A4FB9-D0B1-4AEB-325F-9D0F65A0B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47D02184-04DB-067B-B30B-79CF37B4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375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ED71853B-6354-FA45-AF4B-81017D41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C713CD9A-B755-34CA-1EC2-7A91E5F97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CF4A35A-3297-1109-AA1B-4A342A07E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8831D-A89F-4A80-9549-DEC3791AEDF8}" type="datetimeFigureOut">
              <a:rPr lang="hr-HR" smtClean="0"/>
              <a:t>12.2.2023.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E983156E-2768-15C4-DB3D-43DBB06CB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1FBD332-615D-7F46-5758-4DD84A5D9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31875-4F6A-46AC-805E-0156A658F5A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655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7E5E2BF-9439-31E9-00C1-05FA07B7A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8272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r-HR" b="1" dirty="0"/>
              <a:t>ROBOT UPRAVLJAN POKRETIMA RUKE TEMELJEN NA ARDUINO PLATFORMI 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6B492C1-710E-BC7C-94A0-651A9618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70400"/>
            <a:ext cx="9144000" cy="2387600"/>
          </a:xfrm>
        </p:spPr>
        <p:txBody>
          <a:bodyPr>
            <a:normAutofit/>
          </a:bodyPr>
          <a:lstStyle/>
          <a:p>
            <a:r>
              <a:rPr lang="hr-HR" sz="1800" dirty="0"/>
              <a:t>Petra Šteko </a:t>
            </a:r>
          </a:p>
          <a:p>
            <a:r>
              <a:rPr lang="hr-HR" sz="1800" dirty="0"/>
              <a:t>Klara Pehar</a:t>
            </a:r>
          </a:p>
          <a:p>
            <a:r>
              <a:rPr lang="hr-HR" sz="1800" dirty="0"/>
              <a:t> Josip </a:t>
            </a:r>
            <a:r>
              <a:rPr lang="hr-HR" sz="1800" dirty="0" err="1"/>
              <a:t>Nigojević</a:t>
            </a:r>
            <a:endParaRPr lang="hr-HR" sz="1800" dirty="0"/>
          </a:p>
          <a:p>
            <a:endParaRPr lang="hr-HR" dirty="0"/>
          </a:p>
          <a:p>
            <a:r>
              <a:rPr lang="hr-HR" dirty="0"/>
              <a:t>Veljača, 2023.</a:t>
            </a:r>
          </a:p>
        </p:txBody>
      </p:sp>
      <p:pic>
        <p:nvPicPr>
          <p:cNvPr id="1026" name="Picture 2" descr="fesb-logo-download-black | FESB">
            <a:extLst>
              <a:ext uri="{FF2B5EF4-FFF2-40B4-BE49-F238E27FC236}">
                <a16:creationId xmlns:a16="http://schemas.microsoft.com/office/drawing/2014/main" id="{9B833FFA-1D44-8739-5CE9-56294F2C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37" y="486031"/>
            <a:ext cx="2310925" cy="94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108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CD7ABD9-16C0-26BF-33F9-63D0C869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Realizacija-</a:t>
            </a:r>
            <a:r>
              <a:rPr lang="hr-HR" dirty="0">
                <a:solidFill>
                  <a:srgbClr val="00B050"/>
                </a:solidFill>
              </a:rPr>
              <a:t>klijent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EC97AFC-3A15-62F8-9545-0510A5847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3" t="6495" r="7793" b="3796"/>
          <a:stretch/>
        </p:blipFill>
        <p:spPr>
          <a:xfrm>
            <a:off x="498927" y="1696037"/>
            <a:ext cx="4190238" cy="3465925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EEB46DC1-751F-F9D8-C380-26D52473E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91" y="2919638"/>
            <a:ext cx="6921246" cy="3573237"/>
          </a:xfrm>
          <a:prstGeom prst="rect">
            <a:avLst/>
          </a:prstGeom>
        </p:spPr>
      </p:pic>
      <p:sp>
        <p:nvSpPr>
          <p:cNvPr id="10" name="TekstniOkvir 9">
            <a:extLst>
              <a:ext uri="{FF2B5EF4-FFF2-40B4-BE49-F238E27FC236}">
                <a16:creationId xmlns:a16="http://schemas.microsoft.com/office/drawing/2014/main" id="{75F6555F-06BC-ECC2-EEC5-77E3CE81A20C}"/>
              </a:ext>
            </a:extLst>
          </p:cNvPr>
          <p:cNvSpPr txBox="1"/>
          <p:nvPr/>
        </p:nvSpPr>
        <p:spPr>
          <a:xfrm>
            <a:off x="1216403" y="5569545"/>
            <a:ext cx="1312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-MOTOR</a:t>
            </a:r>
          </a:p>
          <a:p>
            <a:r>
              <a:rPr lang="hr-HR" dirty="0"/>
              <a:t>-ESP32</a:t>
            </a:r>
          </a:p>
          <a:p>
            <a:r>
              <a:rPr lang="hr-HR" dirty="0"/>
              <a:t>-NAPAJANJE</a:t>
            </a:r>
          </a:p>
        </p:txBody>
      </p:sp>
    </p:spTree>
    <p:extLst>
      <p:ext uri="{BB962C8B-B14F-4D97-AF65-F5344CB8AC3E}">
        <p14:creationId xmlns:p14="http://schemas.microsoft.com/office/powerpoint/2010/main" val="418260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4428C62-2A47-E800-E725-0B4108B8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ESP-NOW protokol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9177E2F-1F80-53C8-2205-9F5B13FF9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hr-HR" dirty="0"/>
              <a:t>Omogućava ESP32 i ESP8266 da kreiraju privatnu </a:t>
            </a:r>
            <a:r>
              <a:rPr lang="hr-HR" i="1" dirty="0" err="1"/>
              <a:t>peer</a:t>
            </a:r>
            <a:r>
              <a:rPr lang="hr-HR" i="1" dirty="0"/>
              <a:t>-to-</a:t>
            </a:r>
            <a:r>
              <a:rPr lang="hr-HR" i="1" dirty="0" err="1"/>
              <a:t>peer</a:t>
            </a:r>
            <a:r>
              <a:rPr lang="hr-HR" dirty="0"/>
              <a:t> bežičnu mrežu</a:t>
            </a:r>
          </a:p>
          <a:p>
            <a:r>
              <a:rPr lang="hr-HR" dirty="0"/>
              <a:t>Koristi Wi-Fi mogućnosti obje pločice</a:t>
            </a:r>
          </a:p>
          <a:p>
            <a:r>
              <a:rPr lang="hr-HR" dirty="0"/>
              <a:t>Nudi širok izbor načina rada i komunikacije</a:t>
            </a:r>
          </a:p>
          <a:p>
            <a:r>
              <a:rPr lang="hr-HR" dirty="0"/>
              <a:t>U seminaru: jednosmjerna komunikacija (server (ESP8266) šalje podatke klijentu (ESP32))</a:t>
            </a:r>
          </a:p>
          <a:p>
            <a:r>
              <a:rPr lang="hr-HR" dirty="0">
                <a:solidFill>
                  <a:schemeClr val="accent1"/>
                </a:solidFill>
              </a:rPr>
              <a:t>Za uspješnu komunikaciju potrebno je:</a:t>
            </a:r>
          </a:p>
          <a:p>
            <a:pPr marL="514350" indent="-514350"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Poznavati MAC adresu uređaja na koji se šalju podaci</a:t>
            </a:r>
          </a:p>
          <a:p>
            <a:pPr marL="514350" indent="-514350"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Postavljanje oba ESP-a u STA način rada</a:t>
            </a:r>
          </a:p>
          <a:p>
            <a:pPr marL="514350" indent="-514350"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Postavljanje uloga (eng. </a:t>
            </a:r>
            <a:r>
              <a:rPr lang="hr-HR" i="1" dirty="0" err="1">
                <a:solidFill>
                  <a:schemeClr val="accent1"/>
                </a:solidFill>
              </a:rPr>
              <a:t>Roles</a:t>
            </a:r>
            <a:r>
              <a:rPr lang="hr-HR" dirty="0">
                <a:solidFill>
                  <a:schemeClr val="accent1"/>
                </a:solidFill>
              </a:rPr>
              <a:t>): CONTROLLER (master, server, ESP8266) i SLAVE (klijent, ESP32)</a:t>
            </a:r>
          </a:p>
          <a:p>
            <a:endParaRPr lang="hr-HR" dirty="0"/>
          </a:p>
          <a:p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1C1608BD-FD21-E67C-FEBC-3D6A430A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703" y="108552"/>
            <a:ext cx="3631365" cy="203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0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9F092B4-56C1-D77D-B6A9-1FF1010E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Prednosti i mane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DEF547BE-245C-527C-E570-4E814050A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>
                <a:solidFill>
                  <a:srgbClr val="C00000"/>
                </a:solidFill>
              </a:rPr>
              <a:t>Mali broj analognih ulaza za preciznije očitanje sa senzora</a:t>
            </a:r>
          </a:p>
          <a:p>
            <a:r>
              <a:rPr lang="hr-HR" dirty="0">
                <a:solidFill>
                  <a:srgbClr val="C00000"/>
                </a:solidFill>
              </a:rPr>
              <a:t>„Spori” senzori zbog čega dolazi do nepreciznog upravljane motorima</a:t>
            </a:r>
          </a:p>
          <a:p>
            <a:r>
              <a:rPr lang="hr-HR" dirty="0">
                <a:solidFill>
                  <a:srgbClr val="C00000"/>
                </a:solidFill>
              </a:rPr>
              <a:t>Preslabe pločice za dodavanje novih senzora (mali broj digitalnih, a posebno analognih U/I) i složenijih mogućnosti </a:t>
            </a:r>
          </a:p>
          <a:p>
            <a:endParaRPr lang="hr-HR" dirty="0"/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0E40C405-A1E6-B2DB-5ABB-47F84CB4FC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r-HR" dirty="0">
                <a:solidFill>
                  <a:schemeClr val="accent6"/>
                </a:solidFill>
              </a:rPr>
              <a:t>Brza i pouzdana komunikacija s WiFi</a:t>
            </a:r>
          </a:p>
          <a:p>
            <a:r>
              <a:rPr lang="hr-HR" dirty="0">
                <a:solidFill>
                  <a:schemeClr val="accent6"/>
                </a:solidFill>
              </a:rPr>
              <a:t>Velik raspon</a:t>
            </a:r>
          </a:p>
          <a:p>
            <a:endParaRPr lang="hr-HR" dirty="0"/>
          </a:p>
          <a:p>
            <a:endParaRPr lang="hr-HR" dirty="0"/>
          </a:p>
        </p:txBody>
      </p:sp>
      <p:pic>
        <p:nvPicPr>
          <p:cNvPr id="1026" name="Picture 2" descr="Pros And Cons Icon Images – Browse 1,789 Stock Photos, Vectors, and Video |  Adobe Stock">
            <a:extLst>
              <a:ext uri="{FF2B5EF4-FFF2-40B4-BE49-F238E27FC236}">
                <a16:creationId xmlns:a16="http://schemas.microsoft.com/office/drawing/2014/main" id="{7F557921-A6AD-D045-E070-855893222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26" y="3706734"/>
            <a:ext cx="4619348" cy="22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20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6">
            <a:extLst>
              <a:ext uri="{FF2B5EF4-FFF2-40B4-BE49-F238E27FC236}">
                <a16:creationId xmlns:a16="http://schemas.microsoft.com/office/drawing/2014/main" id="{653FA5C4-E4E3-0013-A737-A9A7824FF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1318"/>
            <a:ext cx="9144000" cy="995363"/>
          </a:xfrm>
        </p:spPr>
        <p:txBody>
          <a:bodyPr/>
          <a:lstStyle/>
          <a:p>
            <a:r>
              <a:rPr lang="hr-HR" dirty="0"/>
              <a:t>HVALA NA PAŽNJI!</a:t>
            </a:r>
          </a:p>
        </p:txBody>
      </p:sp>
      <p:pic>
        <p:nvPicPr>
          <p:cNvPr id="2054" name="Picture 6" descr="Right. Any questions?">
            <a:extLst>
              <a:ext uri="{FF2B5EF4-FFF2-40B4-BE49-F238E27FC236}">
                <a16:creationId xmlns:a16="http://schemas.microsoft.com/office/drawing/2014/main" id="{DD106EE9-0C2A-98C1-96CA-723534AA9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0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26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CFD9788-8687-B2F3-E007-F2F0089C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hr-HR" dirty="0"/>
              <a:t>Zadatak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A5282F4-99E5-4993-8180-208BACA7F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hr-HR" sz="2000"/>
              <a:t>Izraditi mobilni robot s diferencijalnim pogonom temeljen na Arduino platformi koji se upravlja pokretima ruke.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1B3FA0A-52E7-AC42-BA03-BEFF7877E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3" r="-1" b="2428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EF4E465-9F7E-9F4A-485E-A8FF57454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7413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AE8F32F-A667-B2CA-6551-DCCE74AF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hr-HR" sz="5400" dirty="0"/>
              <a:t>Plan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52F34B8-707A-CDD6-4E2C-0EFB82A87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hr-HR" sz="2200" dirty="0">
                <a:solidFill>
                  <a:schemeClr val="accent6">
                    <a:lumMod val="75000"/>
                  </a:schemeClr>
                </a:solidFill>
              </a:rPr>
              <a:t>KLIJENSTKI DIO</a:t>
            </a:r>
            <a:r>
              <a:rPr lang="hr-HR" sz="2200" dirty="0"/>
              <a:t>: linearni pozicijski senzori, ESP8266</a:t>
            </a:r>
          </a:p>
          <a:p>
            <a:r>
              <a:rPr lang="hr-HR" sz="2200" dirty="0">
                <a:solidFill>
                  <a:schemeClr val="accent2">
                    <a:lumMod val="75000"/>
                  </a:schemeClr>
                </a:solidFill>
              </a:rPr>
              <a:t>SERVERSKI DIO</a:t>
            </a:r>
            <a:r>
              <a:rPr lang="hr-HR" sz="2200" dirty="0"/>
              <a:t>: ESP32</a:t>
            </a:r>
          </a:p>
          <a:p>
            <a:r>
              <a:rPr lang="hr-HR" sz="2200" dirty="0"/>
              <a:t>ESP-NOW protokol </a:t>
            </a:r>
          </a:p>
          <a:p>
            <a:endParaRPr lang="hr-HR" sz="2200" dirty="0"/>
          </a:p>
          <a:p>
            <a:r>
              <a:rPr lang="hr-HR" sz="2200" dirty="0"/>
              <a:t>Što smo sve koristili?</a:t>
            </a:r>
          </a:p>
          <a:p>
            <a:endParaRPr lang="hr-HR" sz="22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E601BC6-8E62-17A4-9F00-24F522F4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953330"/>
            <a:ext cx="6903720" cy="29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052444D-CDAB-C39F-22C3-D703606B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070C0"/>
                </a:solidFill>
              </a:rPr>
              <a:t>Linearni pozicijski senzor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C615990-1FFE-9158-5D3B-5EC1D7304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8238"/>
            <a:ext cx="10515600" cy="4351338"/>
          </a:xfrm>
        </p:spPr>
        <p:txBody>
          <a:bodyPr/>
          <a:lstStyle/>
          <a:p>
            <a:r>
              <a:rPr lang="hr-HR" b="1" dirty="0"/>
              <a:t>TSPL-0012-103-1%-ST</a:t>
            </a:r>
          </a:p>
          <a:p>
            <a:r>
              <a:rPr lang="hr-HR" dirty="0"/>
              <a:t>Otporni membranski potenciometar koji se sastoji od otpornika, kućišta i </a:t>
            </a:r>
            <a:r>
              <a:rPr lang="hr-HR" dirty="0" err="1"/>
              <a:t>wiper</a:t>
            </a:r>
            <a:r>
              <a:rPr lang="hr-HR" dirty="0"/>
              <a:t> sklopa</a:t>
            </a:r>
          </a:p>
          <a:p>
            <a:r>
              <a:rPr lang="hr-HR" b="1" i="1" dirty="0" err="1"/>
              <a:t>Wiper</a:t>
            </a:r>
            <a:r>
              <a:rPr lang="hr-HR" dirty="0"/>
              <a:t>- nevodljivi mehanizam koji pritišće gornji strujni krug koji aktivira potenciometar s vanjske strane</a:t>
            </a:r>
          </a:p>
          <a:p>
            <a:r>
              <a:rPr lang="hr-HR" dirty="0"/>
              <a:t>3 pina: dva izlazna otporna kanala + kolektorski kana</a:t>
            </a:r>
          </a:p>
          <a:p>
            <a:r>
              <a:rPr lang="hr-HR" dirty="0"/>
              <a:t>Pritiskom na senzor, generira se izlazni napon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D1FBFAF2-54CA-214E-7CAD-BE85BDA8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18" y="365125"/>
            <a:ext cx="5054748" cy="16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8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F222642-17F0-FBFC-A59C-7E64F42A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8" y="1206283"/>
            <a:ext cx="3918527" cy="3858636"/>
          </a:xfrm>
        </p:spPr>
        <p:txBody>
          <a:bodyPr>
            <a:normAutofit lnSpcReduction="10000"/>
          </a:bodyPr>
          <a:lstStyle/>
          <a:p>
            <a:r>
              <a:rPr lang="hr-HR" dirty="0"/>
              <a:t>Gornji i donji strujni krug su odvojeni 0,15 mm odstojnog ljepila i kontakt između krugova nastane pritiskom</a:t>
            </a:r>
          </a:p>
          <a:p>
            <a:r>
              <a:rPr lang="hr-HR" dirty="0"/>
              <a:t>Gornji se krug gura prema dolje sve dok ne dođe do dodira između krugova kada se generira izlazni signal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8C02FF2F-9968-C3AC-AE9D-AB812243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" y="1206283"/>
            <a:ext cx="5924043" cy="42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7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4F4E503-FE2F-75AF-6CBD-AEA3C76B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pt-BR" b="1" dirty="0"/>
              <a:t>Servo motor SG90 Micro Servo </a:t>
            </a:r>
            <a:endParaRPr lang="hr-HR" b="1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94A0F07-78CA-DDF4-B1E5-885773AC0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lnSpcReduction="10000"/>
          </a:bodyPr>
          <a:lstStyle/>
          <a:p>
            <a:r>
              <a:rPr lang="pl-PL" sz="2000" dirty="0"/>
              <a:t>s mogućnošću rotacije za 360° (kontinuirana rotacija)</a:t>
            </a:r>
          </a:p>
          <a:p>
            <a:r>
              <a:rPr lang="pl-PL" sz="2000" dirty="0"/>
              <a:t>3 pina: PWM, napajanje 5V, GND</a:t>
            </a:r>
          </a:p>
          <a:p>
            <a:r>
              <a:rPr lang="hr-HR" sz="2000" dirty="0"/>
              <a:t>upravljamo zadavanjem kuta </a:t>
            </a:r>
          </a:p>
          <a:p>
            <a:r>
              <a:rPr lang="hr-HR" sz="2000" dirty="0"/>
              <a:t>Kut od 90° predstavlja </a:t>
            </a:r>
            <a:r>
              <a:rPr lang="hr-HR" sz="2000" b="1" dirty="0"/>
              <a:t>mirovanje</a:t>
            </a:r>
          </a:p>
          <a:p>
            <a:r>
              <a:rPr lang="hr-HR" sz="2000" dirty="0"/>
              <a:t>Kut manji od 90° (minimalno 0°) predstavlja </a:t>
            </a:r>
            <a:r>
              <a:rPr lang="hr-HR" sz="2000" b="1" dirty="0"/>
              <a:t>jedan smjer vrtnje</a:t>
            </a:r>
          </a:p>
          <a:p>
            <a:r>
              <a:rPr lang="hr-HR" sz="2000" dirty="0"/>
              <a:t>Veći od 90° (maksimalno 180°) </a:t>
            </a:r>
            <a:r>
              <a:rPr lang="hr-HR" sz="2000" b="1" dirty="0"/>
              <a:t>drugi smjer vrtnje</a:t>
            </a:r>
          </a:p>
          <a:p>
            <a:r>
              <a:rPr lang="pl-PL" sz="2000" dirty="0"/>
              <a:t>kut od 45° predstavlja veću brzinu vrtnje nego kut od 30°.</a:t>
            </a:r>
            <a:endParaRPr lang="pl-PL" sz="2000" b="1" dirty="0"/>
          </a:p>
          <a:p>
            <a:endParaRPr lang="hr-HR" sz="2000" dirty="0"/>
          </a:p>
        </p:txBody>
      </p:sp>
      <p:pic>
        <p:nvPicPr>
          <p:cNvPr id="3074" name="Picture 2" descr="TowerPro Micro Servo motor - 180 degree - SG90">
            <a:extLst>
              <a:ext uri="{FF2B5EF4-FFF2-40B4-BE49-F238E27FC236}">
                <a16:creationId xmlns:a16="http://schemas.microsoft.com/office/drawing/2014/main" id="{B2A9DD5F-7C93-DC69-D758-989C0E31D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12881"/>
          <a:stretch/>
        </p:blipFill>
        <p:spPr bwMode="auto">
          <a:xfrm>
            <a:off x="9046287" y="-203200"/>
            <a:ext cx="2981397" cy="3429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16B5AB71-9DD0-D201-1C18-42988111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81" y="3052190"/>
            <a:ext cx="5132235" cy="34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0D6BA45-DC6D-F730-2388-CA247012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solidFill>
                  <a:srgbClr val="92D050"/>
                </a:solidFill>
              </a:rPr>
              <a:t>NODEMCU DEVKIT V1.0 </a:t>
            </a:r>
            <a:r>
              <a:rPr lang="hr-HR">
                <a:solidFill>
                  <a:srgbClr val="00B050"/>
                </a:solidFill>
              </a:rPr>
              <a:t>(ESP8266)</a:t>
            </a:r>
            <a:endParaRPr lang="hr-HR" dirty="0">
              <a:solidFill>
                <a:srgbClr val="00B05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46F2C0D-70D5-2007-4947-012AABBE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/>
              <a:t>NodeMCU je razvojna pločica s ugrađenim ESP8266 Wi-Fi modulom</a:t>
            </a:r>
          </a:p>
          <a:p>
            <a:r>
              <a:rPr lang="hr-HR"/>
              <a:t>32-bitni mikrokontroler</a:t>
            </a:r>
          </a:p>
          <a:p>
            <a:r>
              <a:rPr lang="pl-PL"/>
              <a:t>4 MB memorije za pohranu</a:t>
            </a:r>
            <a:endParaRPr lang="hr-HR"/>
          </a:p>
          <a:p>
            <a:r>
              <a:rPr lang="hr-HR"/>
              <a:t>128 kB radne memorije</a:t>
            </a:r>
          </a:p>
          <a:p>
            <a:r>
              <a:rPr lang="hr-HR"/>
              <a:t>10 digitalnih ulazno/izlaznih pinova (4 PWM)</a:t>
            </a:r>
          </a:p>
          <a:p>
            <a:r>
              <a:rPr lang="hr-HR"/>
              <a:t>jedan analogni pin</a:t>
            </a:r>
          </a:p>
          <a:p>
            <a:r>
              <a:rPr lang="hr-HR"/>
              <a:t> dva SPI sučelja, dva UART sučelja, jedno I2C sučelje, dva tipkala</a:t>
            </a:r>
          </a:p>
          <a:p>
            <a:endParaRPr lang="hr-HR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55812BF6-ED1B-2D9A-833F-E3746625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49" y="1302775"/>
            <a:ext cx="11162282" cy="54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1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1A65FBF-4879-477A-0A1E-0F70F163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ESP32-WROOM-32C </a:t>
            </a:r>
            <a:r>
              <a:rPr lang="hr-HR" dirty="0">
                <a:solidFill>
                  <a:schemeClr val="accent2">
                    <a:lumMod val="75000"/>
                  </a:schemeClr>
                </a:solidFill>
              </a:rPr>
              <a:t>(ESP32)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41550B3-E9FE-D5E4-DB4F-B017752F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32-bitni </a:t>
            </a:r>
            <a:r>
              <a:rPr lang="hr-HR" dirty="0" err="1"/>
              <a:t>mikrokontroler</a:t>
            </a:r>
            <a:endParaRPr lang="hr-HR" dirty="0"/>
          </a:p>
          <a:p>
            <a:r>
              <a:rPr lang="hr-HR" dirty="0"/>
              <a:t> 4 MB </a:t>
            </a:r>
            <a:r>
              <a:rPr lang="hr-HR" dirty="0" err="1"/>
              <a:t>flash</a:t>
            </a:r>
            <a:r>
              <a:rPr lang="hr-HR" dirty="0"/>
              <a:t> memorije</a:t>
            </a:r>
          </a:p>
          <a:p>
            <a:r>
              <a:rPr lang="hr-HR" dirty="0"/>
              <a:t>520 </a:t>
            </a:r>
            <a:r>
              <a:rPr lang="hr-HR" dirty="0" err="1"/>
              <a:t>kB</a:t>
            </a:r>
            <a:r>
              <a:rPr lang="hr-HR" dirty="0"/>
              <a:t> RAM-a</a:t>
            </a:r>
          </a:p>
          <a:p>
            <a:r>
              <a:rPr lang="it-IT" dirty="0"/>
              <a:t>34 GPIO pina, </a:t>
            </a:r>
            <a:r>
              <a:rPr lang="it-IT" dirty="0" err="1"/>
              <a:t>četiri</a:t>
            </a:r>
            <a:r>
              <a:rPr lang="it-IT" dirty="0"/>
              <a:t> SPI, tri UART i </a:t>
            </a:r>
            <a:r>
              <a:rPr lang="it-IT" dirty="0" err="1"/>
              <a:t>dva</a:t>
            </a:r>
            <a:r>
              <a:rPr lang="it-IT" dirty="0"/>
              <a:t> I2C </a:t>
            </a:r>
            <a:r>
              <a:rPr lang="it-IT" dirty="0" err="1"/>
              <a:t>sučelja</a:t>
            </a:r>
            <a:r>
              <a:rPr lang="it-IT" dirty="0"/>
              <a:t> 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1188EA08-F8A2-60A7-41EB-B8B05CC58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45" y="1472320"/>
            <a:ext cx="8728364" cy="455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9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7C0D124-A303-757C-4163-EB9FBC0B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Realizacija- </a:t>
            </a:r>
            <a:r>
              <a:rPr lang="hr-H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server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EA2CA660-F97A-98AA-107B-4332988E5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3" t="7205" r="5626"/>
          <a:stretch/>
        </p:blipFill>
        <p:spPr>
          <a:xfrm>
            <a:off x="415709" y="2064577"/>
            <a:ext cx="4612093" cy="3279006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DC4958A8-2211-481C-CABB-9C021B55D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17"/>
          <a:stretch/>
        </p:blipFill>
        <p:spPr>
          <a:xfrm>
            <a:off x="5545601" y="3039778"/>
            <a:ext cx="6461671" cy="3818222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4409D19B-85AF-5BEB-6C38-C69A4AF88E64}"/>
              </a:ext>
            </a:extLst>
          </p:cNvPr>
          <p:cNvSpPr txBox="1"/>
          <p:nvPr/>
        </p:nvSpPr>
        <p:spPr>
          <a:xfrm>
            <a:off x="7164199" y="813525"/>
            <a:ext cx="3786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Senzori su korišteni na način da se čita naponska razina koja se klasificira kao </a:t>
            </a:r>
            <a:r>
              <a:rPr lang="hr-HR" b="1" dirty="0" err="1"/>
              <a:t>boolean</a:t>
            </a:r>
            <a:r>
              <a:rPr lang="hr-HR" b="1" dirty="0"/>
              <a:t> varijabla (0 ili 1) </a:t>
            </a:r>
            <a:r>
              <a:rPr lang="hr-HR" dirty="0"/>
              <a:t>te odgovarajuća binarna kombinacija različito pokreće robota (naprijed, nazad, lijevo ili desno)</a:t>
            </a:r>
          </a:p>
        </p:txBody>
      </p:sp>
    </p:spTree>
    <p:extLst>
      <p:ext uri="{BB962C8B-B14F-4D97-AF65-F5344CB8AC3E}">
        <p14:creationId xmlns:p14="http://schemas.microsoft.com/office/powerpoint/2010/main" val="223672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480</Words>
  <Application>Microsoft Office PowerPoint</Application>
  <PresentationFormat>Široki zaslon</PresentationFormat>
  <Paragraphs>65</Paragraphs>
  <Slides>13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sustava Office</vt:lpstr>
      <vt:lpstr>ROBOT UPRAVLJAN POKRETIMA RUKE TEMELJEN NA ARDUINO PLATFORMI </vt:lpstr>
      <vt:lpstr>Zadatak</vt:lpstr>
      <vt:lpstr>Plan</vt:lpstr>
      <vt:lpstr>Linearni pozicijski senzor</vt:lpstr>
      <vt:lpstr>PowerPoint prezentacija</vt:lpstr>
      <vt:lpstr>Servo motor SG90 Micro Servo </vt:lpstr>
      <vt:lpstr>NODEMCU DEVKIT V1.0 (ESP8266)</vt:lpstr>
      <vt:lpstr>ESP32-WROOM-32C (ESP32)</vt:lpstr>
      <vt:lpstr>Realizacija- server</vt:lpstr>
      <vt:lpstr>Realizacija-klijent</vt:lpstr>
      <vt:lpstr>ESP-NOW protokol</vt:lpstr>
      <vt:lpstr>Prednosti i mane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UPRAVLJAN POKRETIMA RUKE TEMELJEN NA ARDUINO PLATFORMI </dc:title>
  <dc:creator>Klara Pehar</dc:creator>
  <cp:lastModifiedBy>Petra Šteko</cp:lastModifiedBy>
  <cp:revision>2</cp:revision>
  <dcterms:created xsi:type="dcterms:W3CDTF">2023-02-12T14:23:14Z</dcterms:created>
  <dcterms:modified xsi:type="dcterms:W3CDTF">2023-02-12T16:03:23Z</dcterms:modified>
</cp:coreProperties>
</file>